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5"/>
  </p:notesMasterIdLst>
  <p:sldIdLst>
    <p:sldId id="256" r:id="rId2"/>
    <p:sldId id="266" r:id="rId3"/>
    <p:sldId id="276" r:id="rId4"/>
    <p:sldId id="274" r:id="rId5"/>
    <p:sldId id="267" r:id="rId6"/>
    <p:sldId id="268" r:id="rId7"/>
    <p:sldId id="278" r:id="rId8"/>
    <p:sldId id="269" r:id="rId9"/>
    <p:sldId id="270" r:id="rId10"/>
    <p:sldId id="271" r:id="rId11"/>
    <p:sldId id="272" r:id="rId12"/>
    <p:sldId id="275" r:id="rId13"/>
    <p:sldId id="265" r:id="rId14"/>
  </p:sldIdLst>
  <p:sldSz cx="9144000" cy="5143500" type="screen16x9"/>
  <p:notesSz cx="6858000" cy="9144000"/>
  <p:embeddedFontLst>
    <p:embeddedFont>
      <p:font typeface="Raleway" panose="020B0604020202020204" charset="0"/>
      <p:regular r:id="rId16"/>
      <p:bold r:id="rId17"/>
      <p:italic r:id="rId18"/>
      <p:boldItalic r:id="rId19"/>
    </p:embeddedFont>
    <p:embeddedFont>
      <p:font typeface="Lat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B94205-521E-4EAB-BDC7-6D7E506F9E63}">
  <a:tblStyle styleId="{CEB94205-521E-4EAB-BDC7-6D7E506F9E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6111083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741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" dirty="0"/>
          </a:p>
        </p:txBody>
      </p:sp>
    </p:spTree>
    <p:extLst>
      <p:ext uri="{BB962C8B-B14F-4D97-AF65-F5344CB8AC3E}">
        <p14:creationId xmlns:p14="http://schemas.microsoft.com/office/powerpoint/2010/main" val="54509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199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1913875" y="1584450"/>
            <a:ext cx="63651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Sociology  </a:t>
            </a:r>
            <a:r>
              <a:rPr lang="en-GB" sz="2000">
                <a:solidFill>
                  <a:srgbClr val="000000"/>
                </a:solidFill>
              </a:rPr>
              <a:t>Course Code (SS 2005)</a:t>
            </a:r>
            <a:endParaRPr sz="1400"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1957888" y="2571747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Muhammad Zeeshan</a:t>
            </a:r>
            <a:endParaRPr sz="14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951" y="541867"/>
            <a:ext cx="8041407" cy="526645"/>
          </a:xfrm>
        </p:spPr>
        <p:txBody>
          <a:bodyPr/>
          <a:lstStyle/>
          <a:p>
            <a:r>
              <a:rPr lang="en-US" u="sng" dirty="0"/>
              <a:t>Culture (Important Concepts</a:t>
            </a:r>
            <a:r>
              <a:rPr lang="en-US" u="sng" dirty="0" smtClean="0"/>
              <a:t>) Contd…</a:t>
            </a:r>
            <a:endParaRPr lang="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565" y="1181528"/>
            <a:ext cx="8825500" cy="3961972"/>
          </a:xfrm>
        </p:spPr>
        <p:txBody>
          <a:bodyPr/>
          <a:lstStyle/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Cultural Diversity</a:t>
            </a:r>
            <a:r>
              <a:rPr lang="en-US" sz="1500" b="1" dirty="0" smtClean="0">
                <a:solidFill>
                  <a:schemeClr val="bg2"/>
                </a:solidFill>
              </a:rPr>
              <a:t>,</a:t>
            </a:r>
            <a:r>
              <a:rPr lang="en-US" sz="1500" dirty="0" smtClean="0">
                <a:solidFill>
                  <a:schemeClr val="bg2"/>
                </a:solidFill>
              </a:rPr>
              <a:t> different cultures present in a specific territory and people following them live peacefully with others. E.g. different cultures of Pakistan.</a:t>
            </a:r>
            <a:endParaRPr lang="en-US" sz="1500" b="1" u="sng" dirty="0" smtClean="0">
              <a:solidFill>
                <a:schemeClr val="bg2"/>
              </a:solidFill>
            </a:endParaRPr>
          </a:p>
          <a:p>
            <a:pPr marL="488950" indent="-342900">
              <a:lnSpc>
                <a:spcPct val="100000"/>
              </a:lnSpc>
              <a:buFont typeface="+mj-lt"/>
              <a:buAutoNum type="arabicParenR"/>
            </a:pPr>
            <a:endParaRPr lang="en-US" sz="1500" b="1" u="sng" dirty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Cultural </a:t>
            </a:r>
            <a:r>
              <a:rPr lang="en-US" sz="1500" b="1" u="sng" dirty="0">
                <a:solidFill>
                  <a:schemeClr val="bg2"/>
                </a:solidFill>
              </a:rPr>
              <a:t>integration</a:t>
            </a:r>
            <a:r>
              <a:rPr lang="en-US" sz="1500" dirty="0">
                <a:solidFill>
                  <a:schemeClr val="bg2"/>
                </a:solidFill>
              </a:rPr>
              <a:t>, the close </a:t>
            </a:r>
            <a:r>
              <a:rPr lang="en-US" sz="1500" dirty="0" smtClean="0">
                <a:solidFill>
                  <a:schemeClr val="bg2"/>
                </a:solidFill>
              </a:rPr>
              <a:t>relationships </a:t>
            </a:r>
            <a:r>
              <a:rPr lang="en-US" sz="1500" dirty="0">
                <a:solidFill>
                  <a:schemeClr val="bg2"/>
                </a:solidFill>
              </a:rPr>
              <a:t>among various elements of a cultural </a:t>
            </a:r>
            <a:r>
              <a:rPr lang="en-US" sz="1500" dirty="0" smtClean="0">
                <a:solidFill>
                  <a:schemeClr val="bg2"/>
                </a:solidFill>
              </a:rPr>
              <a:t>system</a:t>
            </a:r>
          </a:p>
          <a:p>
            <a:pPr marL="488950" indent="-342900">
              <a:lnSpc>
                <a:spcPct val="100000"/>
              </a:lnSpc>
              <a:buFont typeface="+mj-lt"/>
              <a:buAutoNum type="arabicParenR"/>
            </a:pPr>
            <a:endParaRPr lang="en-US" sz="1500" dirty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Cultural </a:t>
            </a:r>
            <a:r>
              <a:rPr lang="en-US" sz="1500" b="1" u="sng" dirty="0">
                <a:solidFill>
                  <a:schemeClr val="bg2"/>
                </a:solidFill>
              </a:rPr>
              <a:t>lag</a:t>
            </a:r>
            <a:r>
              <a:rPr lang="en-US" sz="1500" dirty="0">
                <a:solidFill>
                  <a:schemeClr val="bg2"/>
                </a:solidFill>
              </a:rPr>
              <a:t>, the fact that some cultural elements change more quickly than others, disrupting a cultural </a:t>
            </a:r>
            <a:r>
              <a:rPr lang="en-US" sz="1500" dirty="0" smtClean="0">
                <a:solidFill>
                  <a:schemeClr val="bg2"/>
                </a:solidFill>
              </a:rPr>
              <a:t>system. (Material culture </a:t>
            </a:r>
            <a:r>
              <a:rPr lang="en-US" sz="1500" dirty="0">
                <a:solidFill>
                  <a:schemeClr val="bg2"/>
                </a:solidFill>
              </a:rPr>
              <a:t>changing more rapidly </a:t>
            </a:r>
            <a:r>
              <a:rPr lang="en-US" sz="1500" dirty="0" smtClean="0">
                <a:solidFill>
                  <a:schemeClr val="bg2"/>
                </a:solidFill>
              </a:rPr>
              <a:t>than Non-Material culture).</a:t>
            </a:r>
          </a:p>
          <a:p>
            <a:pPr marL="488950" indent="-342900">
              <a:lnSpc>
                <a:spcPct val="100000"/>
              </a:lnSpc>
              <a:buFont typeface="+mj-lt"/>
              <a:buAutoNum type="arabicParenR"/>
            </a:pP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>
                <a:solidFill>
                  <a:schemeClr val="bg2"/>
                </a:solidFill>
              </a:rPr>
              <a:t>E</a:t>
            </a:r>
            <a:r>
              <a:rPr lang="en-US" sz="1500" b="1" u="sng" dirty="0" smtClean="0">
                <a:solidFill>
                  <a:schemeClr val="bg2"/>
                </a:solidFill>
              </a:rPr>
              <a:t>thnocentrism</a:t>
            </a:r>
            <a:r>
              <a:rPr lang="en-US" sz="1500" dirty="0">
                <a:solidFill>
                  <a:schemeClr val="bg2"/>
                </a:solidFill>
              </a:rPr>
              <a:t>, the </a:t>
            </a:r>
            <a:r>
              <a:rPr lang="en-US" sz="1500" dirty="0" smtClean="0">
                <a:solidFill>
                  <a:schemeClr val="bg2"/>
                </a:solidFill>
              </a:rPr>
              <a:t>practice </a:t>
            </a:r>
            <a:r>
              <a:rPr lang="en-US" sz="1500" dirty="0">
                <a:solidFill>
                  <a:schemeClr val="bg2"/>
                </a:solidFill>
              </a:rPr>
              <a:t>of judging another culture by the standards of one’s own </a:t>
            </a:r>
            <a:r>
              <a:rPr lang="en-US" sz="1500" dirty="0" smtClean="0">
                <a:solidFill>
                  <a:schemeClr val="bg2"/>
                </a:solidFill>
              </a:rPr>
              <a:t>culture e.g. Pakistani culture is better than Indian culture.</a:t>
            </a:r>
          </a:p>
          <a:p>
            <a:pPr marL="488950" indent="-342900">
              <a:lnSpc>
                <a:spcPct val="100000"/>
              </a:lnSpc>
              <a:buFont typeface="+mj-lt"/>
              <a:buAutoNum type="arabicParenR"/>
            </a:pPr>
            <a:endParaRPr lang="en-US" sz="1500" dirty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Cultural </a:t>
            </a:r>
            <a:r>
              <a:rPr lang="en-US" sz="1500" b="1" u="sng" dirty="0">
                <a:solidFill>
                  <a:schemeClr val="bg2"/>
                </a:solidFill>
              </a:rPr>
              <a:t>relativism</a:t>
            </a:r>
            <a:r>
              <a:rPr lang="en-US" sz="1500" dirty="0">
                <a:solidFill>
                  <a:schemeClr val="bg2"/>
                </a:solidFill>
              </a:rPr>
              <a:t>, the practice of judging a culture by its own standards</a:t>
            </a:r>
            <a:r>
              <a:rPr lang="en-US" sz="1500" dirty="0" smtClean="0">
                <a:solidFill>
                  <a:schemeClr val="bg2"/>
                </a:solidFill>
              </a:rPr>
              <a:t>. All cultures are good in their own context</a:t>
            </a:r>
            <a:r>
              <a:rPr lang="en-US" sz="1500" dirty="0" smtClean="0">
                <a:solidFill>
                  <a:schemeClr val="bg2"/>
                </a:solidFill>
              </a:rPr>
              <a:t>.</a:t>
            </a:r>
          </a:p>
          <a:p>
            <a:pPr marL="488950" indent="-342900">
              <a:lnSpc>
                <a:spcPct val="100000"/>
              </a:lnSpc>
              <a:buFont typeface="+mj-lt"/>
              <a:buAutoNum type="arabicParenR"/>
            </a:pP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600" b="1" u="sng" dirty="0">
                <a:solidFill>
                  <a:schemeClr val="bg2"/>
                </a:solidFill>
              </a:rPr>
              <a:t>Cultural universals </a:t>
            </a:r>
            <a:r>
              <a:rPr lang="en-US" sz="1600" dirty="0">
                <a:solidFill>
                  <a:schemeClr val="bg2"/>
                </a:solidFill>
              </a:rPr>
              <a:t>are traits that are part of every known culture.</a:t>
            </a:r>
          </a:p>
          <a:p>
            <a:pPr marL="488950" indent="-342900">
              <a:buFont typeface="+mj-lt"/>
              <a:buAutoNum type="arabicParenR"/>
            </a:pP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endParaRPr lang="en-US" dirty="0"/>
          </a:p>
          <a:p>
            <a:endParaRPr lang="en-US" dirty="0"/>
          </a:p>
          <a:p>
            <a:endParaRPr lang="" dirty="0"/>
          </a:p>
        </p:txBody>
      </p:sp>
    </p:spTree>
    <p:extLst>
      <p:ext uri="{BB962C8B-B14F-4D97-AF65-F5344CB8AC3E}">
        <p14:creationId xmlns:p14="http://schemas.microsoft.com/office/powerpoint/2010/main" val="1469636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5" y="541867"/>
            <a:ext cx="7618133" cy="575733"/>
          </a:xfrm>
        </p:spPr>
        <p:txBody>
          <a:bodyPr/>
          <a:lstStyle/>
          <a:p>
            <a:r>
              <a:rPr lang="en-US" u="sng" dirty="0"/>
              <a:t>Causes of Cultural Change</a:t>
            </a:r>
            <a:endParaRPr lang="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2667" y="1236133"/>
            <a:ext cx="8127999" cy="3657600"/>
          </a:xfrm>
        </p:spPr>
        <p:txBody>
          <a:bodyPr/>
          <a:lstStyle/>
          <a:p>
            <a:pPr marL="146050" indent="0">
              <a:buNone/>
            </a:pPr>
            <a:r>
              <a:rPr lang="en-US" sz="1500" dirty="0" smtClean="0">
                <a:solidFill>
                  <a:schemeClr val="bg2"/>
                </a:solidFill>
              </a:rPr>
              <a:t>Cultural </a:t>
            </a:r>
            <a:r>
              <a:rPr lang="en-US" sz="1500" dirty="0">
                <a:solidFill>
                  <a:schemeClr val="bg2"/>
                </a:solidFill>
              </a:rPr>
              <a:t>changes are set in motion in three </a:t>
            </a:r>
            <a:r>
              <a:rPr lang="en-US" sz="1500" dirty="0" smtClean="0">
                <a:solidFill>
                  <a:schemeClr val="bg2"/>
                </a:solidFill>
              </a:rPr>
              <a:t>ways:-</a:t>
            </a:r>
          </a:p>
          <a:p>
            <a:pPr marL="146050" indent="0">
              <a:buNone/>
            </a:pP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eriod"/>
            </a:pPr>
            <a:r>
              <a:rPr lang="en-US" sz="1500" b="1" u="sng" dirty="0">
                <a:solidFill>
                  <a:schemeClr val="bg2"/>
                </a:solidFill>
              </a:rPr>
              <a:t>I</a:t>
            </a:r>
            <a:r>
              <a:rPr lang="en-US" sz="1500" b="1" u="sng" dirty="0" smtClean="0">
                <a:solidFill>
                  <a:schemeClr val="bg2"/>
                </a:solidFill>
              </a:rPr>
              <a:t>nvention</a:t>
            </a:r>
            <a:r>
              <a:rPr lang="en-US" sz="1500" dirty="0">
                <a:solidFill>
                  <a:schemeClr val="bg2"/>
                </a:solidFill>
              </a:rPr>
              <a:t>, the process of creating new cultural </a:t>
            </a:r>
            <a:r>
              <a:rPr lang="en-US" sz="1500" dirty="0" smtClean="0">
                <a:solidFill>
                  <a:schemeClr val="bg2"/>
                </a:solidFill>
              </a:rPr>
              <a:t>elements; like telephone </a:t>
            </a:r>
            <a:r>
              <a:rPr lang="en-US" sz="1500" dirty="0">
                <a:solidFill>
                  <a:schemeClr val="bg2"/>
                </a:solidFill>
              </a:rPr>
              <a:t>(1876), the airplane (1903), and the computer (late 1940s); each of these elements of material culture has had a tremendous impact on our way of life. </a:t>
            </a: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eriod"/>
            </a:pP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eriod"/>
            </a:pPr>
            <a:r>
              <a:rPr lang="en-US" sz="1500" b="1" u="sng" dirty="0" smtClean="0">
                <a:solidFill>
                  <a:schemeClr val="bg2"/>
                </a:solidFill>
              </a:rPr>
              <a:t>Discovery</a:t>
            </a:r>
            <a:r>
              <a:rPr lang="en-US" sz="1500" dirty="0" smtClean="0">
                <a:solidFill>
                  <a:schemeClr val="bg2"/>
                </a:solidFill>
              </a:rPr>
              <a:t>, a second cause of cultural change, involves recognizing and understanding more fully something already in existence; perhaps a distant star or the foods of another culture or women’s political leadership skills. </a:t>
            </a:r>
          </a:p>
          <a:p>
            <a:pPr marL="488950" indent="-342900">
              <a:buFont typeface="+mj-lt"/>
              <a:buAutoNum type="arabicPeriod"/>
            </a:pPr>
            <a:endParaRPr lang="en-US" sz="1500" b="1" u="sng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eriod"/>
            </a:pPr>
            <a:r>
              <a:rPr lang="en-US" sz="1500" b="1" u="sng" dirty="0">
                <a:solidFill>
                  <a:schemeClr val="bg2"/>
                </a:solidFill>
              </a:rPr>
              <a:t>D</a:t>
            </a:r>
            <a:r>
              <a:rPr lang="en-US" sz="1500" b="1" u="sng" dirty="0" smtClean="0">
                <a:solidFill>
                  <a:schemeClr val="bg2"/>
                </a:solidFill>
              </a:rPr>
              <a:t>iffusion</a:t>
            </a:r>
            <a:r>
              <a:rPr lang="en-US" sz="1500" dirty="0">
                <a:solidFill>
                  <a:schemeClr val="bg2"/>
                </a:solidFill>
              </a:rPr>
              <a:t>, the spread of </a:t>
            </a:r>
            <a:r>
              <a:rPr lang="en-US" sz="1500" dirty="0" smtClean="0">
                <a:solidFill>
                  <a:schemeClr val="bg2"/>
                </a:solidFill>
              </a:rPr>
              <a:t>cultural </a:t>
            </a:r>
            <a:r>
              <a:rPr lang="en-US" sz="1500" dirty="0">
                <a:solidFill>
                  <a:schemeClr val="bg2"/>
                </a:solidFill>
              </a:rPr>
              <a:t>traits from one society to another. Because new information technology sends information around the globe in seconds, cultural diffusion has never been greater than it is today</a:t>
            </a:r>
          </a:p>
          <a:p>
            <a:endParaRPr lang="" sz="15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785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5" y="548088"/>
            <a:ext cx="7622890" cy="571795"/>
          </a:xfrm>
        </p:spPr>
        <p:txBody>
          <a:bodyPr/>
          <a:lstStyle/>
          <a:p>
            <a:pPr algn="ctr"/>
            <a:r>
              <a:rPr lang="en-US" u="sng" dirty="0" smtClean="0"/>
              <a:t>Individual Assignment: No. 1</a:t>
            </a:r>
            <a:endParaRPr lang="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6175" y="1232900"/>
            <a:ext cx="7737940" cy="3585680"/>
          </a:xfrm>
        </p:spPr>
        <p:txBody>
          <a:bodyPr/>
          <a:lstStyle/>
          <a:p>
            <a:pPr marL="146050" indent="0">
              <a:buNone/>
            </a:pPr>
            <a:r>
              <a:rPr lang="en-US" sz="1500" dirty="0" smtClean="0">
                <a:solidFill>
                  <a:schemeClr val="bg2"/>
                </a:solidFill>
              </a:rPr>
              <a:t>Weightage: </a:t>
            </a:r>
            <a:r>
              <a:rPr lang="en-US" sz="1500" b="1" dirty="0" smtClean="0">
                <a:solidFill>
                  <a:schemeClr val="bg2"/>
                </a:solidFill>
              </a:rPr>
              <a:t>2%</a:t>
            </a:r>
            <a:r>
              <a:rPr lang="en-US" sz="1500" dirty="0" smtClean="0">
                <a:solidFill>
                  <a:schemeClr val="bg2"/>
                </a:solidFill>
              </a:rPr>
              <a:t> 						        Marks: </a:t>
            </a:r>
            <a:r>
              <a:rPr lang="en-US" sz="1500" b="1" dirty="0" smtClean="0">
                <a:solidFill>
                  <a:schemeClr val="bg2"/>
                </a:solidFill>
              </a:rPr>
              <a:t>10</a:t>
            </a:r>
          </a:p>
          <a:p>
            <a:pPr marL="146050" indent="0">
              <a:lnSpc>
                <a:spcPct val="100000"/>
              </a:lnSpc>
              <a:buNone/>
            </a:pPr>
            <a:endParaRPr lang="en-US" sz="1500" dirty="0" smtClean="0">
              <a:solidFill>
                <a:schemeClr val="bg2"/>
              </a:solidFill>
            </a:endParaRPr>
          </a:p>
          <a:p>
            <a:pPr marL="146050" indent="0">
              <a:buNone/>
            </a:pPr>
            <a:r>
              <a:rPr lang="en-US" sz="1500" b="1" dirty="0" smtClean="0">
                <a:solidFill>
                  <a:schemeClr val="bg2"/>
                </a:solidFill>
              </a:rPr>
              <a:t>Q1: Explain the origins of Sociology discipline. (250-300 words)  (5)</a:t>
            </a:r>
          </a:p>
          <a:p>
            <a:pPr marL="146050" indent="0">
              <a:lnSpc>
                <a:spcPct val="100000"/>
              </a:lnSpc>
              <a:buNone/>
            </a:pPr>
            <a:endParaRPr lang="en-US" sz="1500" b="1" dirty="0">
              <a:solidFill>
                <a:schemeClr val="bg2"/>
              </a:solidFill>
            </a:endParaRPr>
          </a:p>
          <a:p>
            <a:pPr marL="146050" indent="0">
              <a:buNone/>
            </a:pPr>
            <a:r>
              <a:rPr lang="en-US" sz="1500" b="1" dirty="0" smtClean="0">
                <a:solidFill>
                  <a:schemeClr val="bg2"/>
                </a:solidFill>
              </a:rPr>
              <a:t>Q2: Explain the importance of understanding the Global Perspective in Sociology.      	(250-300 words)   (5)</a:t>
            </a:r>
          </a:p>
          <a:p>
            <a:pPr marL="146050" indent="0">
              <a:lnSpc>
                <a:spcPct val="100000"/>
              </a:lnSpc>
              <a:buNone/>
            </a:pPr>
            <a:endParaRPr lang="en-US" sz="1500" dirty="0" smtClean="0">
              <a:solidFill>
                <a:schemeClr val="bg2"/>
              </a:solidFill>
            </a:endParaRPr>
          </a:p>
          <a:p>
            <a:pPr marL="146050" indent="0">
              <a:lnSpc>
                <a:spcPct val="100000"/>
              </a:lnSpc>
              <a:buNone/>
            </a:pPr>
            <a:endParaRPr lang="en-US" sz="1500" dirty="0" smtClean="0">
              <a:solidFill>
                <a:schemeClr val="bg2"/>
              </a:solidFill>
            </a:endParaRPr>
          </a:p>
          <a:p>
            <a:pPr marL="146050" indent="0">
              <a:buNone/>
            </a:pPr>
            <a:r>
              <a:rPr lang="en-US" sz="1500" b="1" i="1" u="sng" dirty="0" smtClean="0">
                <a:solidFill>
                  <a:schemeClr val="bg2"/>
                </a:solidFill>
              </a:rPr>
              <a:t>Important Instructions</a:t>
            </a:r>
            <a:r>
              <a:rPr lang="en-US" sz="1500" b="1" dirty="0" smtClean="0">
                <a:solidFill>
                  <a:schemeClr val="bg2"/>
                </a:solidFill>
              </a:rPr>
              <a:t>:-</a:t>
            </a:r>
            <a:endParaRPr lang="en-US" sz="1500" b="1" dirty="0">
              <a:solidFill>
                <a:schemeClr val="bg2"/>
              </a:solidFill>
            </a:endParaRPr>
          </a:p>
          <a:p>
            <a:pPr marL="546100" indent="-400050">
              <a:buFont typeface="+mj-lt"/>
              <a:buAutoNum type="romanLcPeriod"/>
            </a:pPr>
            <a:r>
              <a:rPr lang="en-US" sz="1500" dirty="0" smtClean="0">
                <a:solidFill>
                  <a:schemeClr val="bg2"/>
                </a:solidFill>
              </a:rPr>
              <a:t>Write in your own words. </a:t>
            </a:r>
          </a:p>
          <a:p>
            <a:pPr marL="546100" indent="-400050">
              <a:buFont typeface="+mj-lt"/>
              <a:buAutoNum type="romanLcPeriod"/>
            </a:pPr>
            <a:r>
              <a:rPr lang="en-US" sz="1500" dirty="0" smtClean="0">
                <a:solidFill>
                  <a:schemeClr val="bg2"/>
                </a:solidFill>
              </a:rPr>
              <a:t>No plagiarism is allowed.</a:t>
            </a:r>
          </a:p>
          <a:p>
            <a:pPr marL="146050" indent="0">
              <a:lnSpc>
                <a:spcPct val="100000"/>
              </a:lnSpc>
              <a:buNone/>
            </a:pPr>
            <a:endParaRPr lang="en-US" sz="1500" dirty="0">
              <a:solidFill>
                <a:schemeClr val="bg2"/>
              </a:solidFill>
            </a:endParaRPr>
          </a:p>
          <a:p>
            <a:pPr marL="146050" indent="0">
              <a:buNone/>
            </a:pPr>
            <a:r>
              <a:rPr lang="en-US" sz="1500" dirty="0" smtClean="0">
                <a:solidFill>
                  <a:schemeClr val="bg2"/>
                </a:solidFill>
              </a:rPr>
              <a:t>Deadline date for assignment submission:</a:t>
            </a:r>
            <a:r>
              <a:rPr lang="en-US" sz="1500" b="1" dirty="0" smtClean="0">
                <a:solidFill>
                  <a:schemeClr val="bg2"/>
                </a:solidFill>
              </a:rPr>
              <a:t> </a:t>
            </a:r>
            <a:r>
              <a:rPr lang="en-US" sz="1500" b="1" u="sng" dirty="0" smtClean="0">
                <a:solidFill>
                  <a:schemeClr val="bg2"/>
                </a:solidFill>
              </a:rPr>
              <a:t>7</a:t>
            </a:r>
            <a:r>
              <a:rPr lang="en-US" sz="1500" b="1" u="sng" baseline="30000" dirty="0" smtClean="0">
                <a:solidFill>
                  <a:schemeClr val="bg2"/>
                </a:solidFill>
              </a:rPr>
              <a:t>th</a:t>
            </a:r>
            <a:r>
              <a:rPr lang="en-US" sz="1500" b="1" u="sng" dirty="0" smtClean="0">
                <a:solidFill>
                  <a:schemeClr val="bg2"/>
                </a:solidFill>
              </a:rPr>
              <a:t> February, 2024</a:t>
            </a:r>
            <a:endParaRPr lang="" sz="1500" b="1" u="sng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238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Q&amp;A Session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5" y="607450"/>
            <a:ext cx="7618133" cy="645617"/>
          </a:xfrm>
        </p:spPr>
        <p:txBody>
          <a:bodyPr/>
          <a:lstStyle/>
          <a:p>
            <a:r>
              <a:rPr lang="en-US" u="sng" dirty="0" smtClean="0"/>
              <a:t>SOCIETY AND THE INDIVIDUAL</a:t>
            </a:r>
            <a:endParaRPr lang="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2667" y="1366462"/>
            <a:ext cx="8026400" cy="359595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400" dirty="0" smtClean="0">
                <a:solidFill>
                  <a:schemeClr val="bg2"/>
                </a:solidFill>
              </a:rPr>
              <a:t>Society is made up of group of individuals</a:t>
            </a:r>
            <a:r>
              <a:rPr lang="en-US" sz="1400" dirty="0" smtClean="0">
                <a:solidFill>
                  <a:schemeClr val="bg2"/>
                </a:solidFill>
              </a:rPr>
              <a:t>.</a:t>
            </a:r>
            <a:endParaRPr lang="en-US" sz="1400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dirty="0" smtClean="0">
                <a:solidFill>
                  <a:schemeClr val="bg2"/>
                </a:solidFill>
              </a:rPr>
              <a:t>Without individuals there is no concept of human society.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400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u="sng" dirty="0" smtClean="0">
                <a:solidFill>
                  <a:schemeClr val="bg2"/>
                </a:solidFill>
              </a:rPr>
              <a:t>SOCIETY</a:t>
            </a:r>
            <a:r>
              <a:rPr lang="en-US" sz="1400" b="1" dirty="0" smtClean="0">
                <a:solidFill>
                  <a:schemeClr val="bg2"/>
                </a:solidFill>
              </a:rPr>
              <a:t>:- </a:t>
            </a:r>
            <a:r>
              <a:rPr lang="en-US" sz="1400" i="1" dirty="0">
                <a:solidFill>
                  <a:schemeClr val="bg2"/>
                </a:solidFill>
              </a:rPr>
              <a:t> </a:t>
            </a:r>
            <a:r>
              <a:rPr lang="en-US" sz="1400" b="1" dirty="0" smtClean="0">
                <a:solidFill>
                  <a:schemeClr val="bg2"/>
                </a:solidFill>
              </a:rPr>
              <a:t>refers </a:t>
            </a:r>
            <a:r>
              <a:rPr lang="en-US" sz="1400" b="1" dirty="0">
                <a:solidFill>
                  <a:schemeClr val="bg2"/>
                </a:solidFill>
              </a:rPr>
              <a:t>to people who </a:t>
            </a:r>
            <a:r>
              <a:rPr lang="en-US" sz="1400" b="1" dirty="0" smtClean="0">
                <a:solidFill>
                  <a:schemeClr val="bg2"/>
                </a:solidFill>
              </a:rPr>
              <a:t>live in </a:t>
            </a:r>
            <a:r>
              <a:rPr lang="en-US" sz="1400" b="1" dirty="0">
                <a:solidFill>
                  <a:schemeClr val="bg2"/>
                </a:solidFill>
              </a:rPr>
              <a:t>a defined territory </a:t>
            </a:r>
            <a:r>
              <a:rPr lang="en-US" sz="1400" b="1" dirty="0" smtClean="0">
                <a:solidFill>
                  <a:schemeClr val="bg2"/>
                </a:solidFill>
              </a:rPr>
              <a:t>and share </a:t>
            </a:r>
            <a:r>
              <a:rPr lang="en-US" sz="1400" b="1" dirty="0">
                <a:solidFill>
                  <a:schemeClr val="bg2"/>
                </a:solidFill>
              </a:rPr>
              <a:t>a </a:t>
            </a:r>
            <a:r>
              <a:rPr lang="en-US" sz="1400" b="1" dirty="0" smtClean="0">
                <a:solidFill>
                  <a:schemeClr val="bg2"/>
                </a:solidFill>
              </a:rPr>
              <a:t> common culture and                                	                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smtClean="0">
                <a:solidFill>
                  <a:schemeClr val="bg2"/>
                </a:solidFill>
              </a:rPr>
              <a:t>help each other out in times of need.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400" b="1" i="1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i="1" dirty="0" smtClean="0">
                <a:solidFill>
                  <a:schemeClr val="bg2"/>
                </a:solidFill>
              </a:rPr>
              <a:t>According to </a:t>
            </a:r>
            <a:r>
              <a:rPr lang="en-US" sz="1400" b="1" i="1" dirty="0" smtClean="0">
                <a:solidFill>
                  <a:schemeClr val="bg2"/>
                </a:solidFill>
              </a:rPr>
              <a:t>Gerald Laski </a:t>
            </a:r>
            <a:r>
              <a:rPr lang="en-US" sz="1400" i="1" dirty="0" smtClean="0">
                <a:solidFill>
                  <a:schemeClr val="bg2"/>
                </a:solidFill>
              </a:rPr>
              <a:t>societies have evolved over a period of 10,000 years from </a:t>
            </a:r>
            <a:r>
              <a:rPr lang="en-US" sz="1400" b="1" i="1" dirty="0" smtClean="0">
                <a:solidFill>
                  <a:schemeClr val="bg2"/>
                </a:solidFill>
              </a:rPr>
              <a:t>Primitive</a:t>
            </a:r>
            <a:r>
              <a:rPr lang="en-US" sz="1400" i="1" dirty="0" smtClean="0">
                <a:solidFill>
                  <a:schemeClr val="bg2"/>
                </a:solidFill>
              </a:rPr>
              <a:t> to </a:t>
            </a:r>
            <a:r>
              <a:rPr lang="en-US" sz="1400" b="1" i="1" dirty="0" smtClean="0">
                <a:solidFill>
                  <a:schemeClr val="bg2"/>
                </a:solidFill>
              </a:rPr>
              <a:t>Modern</a:t>
            </a:r>
            <a:r>
              <a:rPr lang="en-US" sz="1400" i="1" dirty="0" smtClean="0">
                <a:solidFill>
                  <a:schemeClr val="bg2"/>
                </a:solidFill>
              </a:rPr>
              <a:t> </a:t>
            </a:r>
            <a:r>
              <a:rPr lang="en-US" sz="1400" b="1" i="1" dirty="0" smtClean="0">
                <a:solidFill>
                  <a:schemeClr val="bg2"/>
                </a:solidFill>
              </a:rPr>
              <a:t>societies</a:t>
            </a:r>
            <a:r>
              <a:rPr lang="en-US" sz="1400" i="1" dirty="0" smtClean="0">
                <a:solidFill>
                  <a:schemeClr val="bg2"/>
                </a:solidFill>
              </a:rPr>
              <a:t>. </a:t>
            </a:r>
            <a:r>
              <a:rPr lang="en-US" sz="1400" dirty="0" smtClean="0">
                <a:solidFill>
                  <a:schemeClr val="bg2"/>
                </a:solidFill>
              </a:rPr>
              <a:t>(i.e. from Hunting-Gathering to Post-Modern societies</a:t>
            </a:r>
            <a:r>
              <a:rPr lang="en-US" sz="1400" dirty="0" smtClean="0">
                <a:solidFill>
                  <a:schemeClr val="bg2"/>
                </a:solidFill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bg2"/>
                </a:solidFill>
              </a:rPr>
              <a:t>Lenski uses the term </a:t>
            </a:r>
            <a:r>
              <a:rPr lang="en-US" sz="1400" b="1" i="1" dirty="0">
                <a:solidFill>
                  <a:schemeClr val="bg2"/>
                </a:solidFill>
              </a:rPr>
              <a:t>sociocultural evolution </a:t>
            </a:r>
            <a:r>
              <a:rPr lang="en-US" sz="1400" dirty="0">
                <a:solidFill>
                  <a:schemeClr val="bg2"/>
                </a:solidFill>
              </a:rPr>
              <a:t>to mean </a:t>
            </a:r>
            <a:r>
              <a:rPr lang="en-US" sz="1400" dirty="0" smtClean="0">
                <a:solidFill>
                  <a:schemeClr val="bg2"/>
                </a:solidFill>
              </a:rPr>
              <a:t>“</a:t>
            </a:r>
            <a:r>
              <a:rPr lang="en-US" sz="1400" i="1" dirty="0" smtClean="0">
                <a:solidFill>
                  <a:schemeClr val="bg2"/>
                </a:solidFill>
              </a:rPr>
              <a:t>changes </a:t>
            </a:r>
            <a:r>
              <a:rPr lang="en-US" sz="1400" i="1" dirty="0">
                <a:solidFill>
                  <a:schemeClr val="bg2"/>
                </a:solidFill>
              </a:rPr>
              <a:t>that occur as a society gains new </a:t>
            </a:r>
            <a:r>
              <a:rPr lang="en-US" sz="1400" i="1" dirty="0" smtClean="0">
                <a:solidFill>
                  <a:schemeClr val="bg2"/>
                </a:solidFill>
              </a:rPr>
              <a:t>technology”.</a:t>
            </a:r>
            <a:endParaRPr lang="en-US" sz="1400" i="1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dirty="0" smtClean="0">
                <a:solidFill>
                  <a:schemeClr val="bg2"/>
                </a:solidFill>
              </a:rPr>
              <a:t>As a result of this evolution there has been significant changes in the culture of the human societies as time passes by.</a:t>
            </a:r>
          </a:p>
          <a:p>
            <a:endParaRPr lang="en-US" b="1" i="1" u="sng" dirty="0">
              <a:solidFill>
                <a:schemeClr val="bg2"/>
              </a:solidFill>
            </a:endParaRPr>
          </a:p>
          <a:p>
            <a:endParaRPr lang="" b="1" u="sng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6921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067" y="1233983"/>
            <a:ext cx="8619257" cy="594817"/>
          </a:xfrm>
        </p:spPr>
        <p:txBody>
          <a:bodyPr/>
          <a:lstStyle/>
          <a:p>
            <a:pPr algn="ctr"/>
            <a:r>
              <a:rPr lang="en-US" u="sng" dirty="0" smtClean="0"/>
              <a:t>SOCIETY AS DEFINED BY DIFFERENT SOCIOLOGISTS</a:t>
            </a:r>
            <a:endParaRPr lang="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33" y="2370667"/>
            <a:ext cx="8382000" cy="2193925"/>
          </a:xfrm>
          <a:prstGeom prst="rect">
            <a:avLst/>
          </a:prstGeom>
          <a:ln w="1905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2888785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8" y="2147300"/>
            <a:ext cx="8979615" cy="2157573"/>
          </a:xfrm>
          <a:prstGeom prst="rect">
            <a:avLst/>
          </a:prstGeom>
          <a:ln w="19050">
            <a:solidFill>
              <a:schemeClr val="bg2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05830" y="1273996"/>
            <a:ext cx="83323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 smtClean="0"/>
              <a:t>TYPES OF SOCIETIES AS A RESULT OF HUMAN PROGRESS</a:t>
            </a:r>
            <a:endParaRPr lang="" sz="2200" b="1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4880225" y="4489807"/>
            <a:ext cx="3524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Consult page no. 83 (Maccionis Book)</a:t>
            </a:r>
            <a:endParaRPr lang="" b="1" i="1" dirty="0"/>
          </a:p>
        </p:txBody>
      </p:sp>
    </p:spTree>
    <p:extLst>
      <p:ext uri="{BB962C8B-B14F-4D97-AF65-F5344CB8AC3E}">
        <p14:creationId xmlns:p14="http://schemas.microsoft.com/office/powerpoint/2010/main" val="2852633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4" y="556650"/>
            <a:ext cx="7567333" cy="831883"/>
          </a:xfrm>
        </p:spPr>
        <p:txBody>
          <a:bodyPr/>
          <a:lstStyle/>
          <a:p>
            <a:r>
              <a:rPr lang="en-US" u="sng" dirty="0"/>
              <a:t>SOCIETY AND THE INDIVIDUAL</a:t>
            </a:r>
            <a:endParaRPr lang="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5424" y="1388532"/>
            <a:ext cx="7701908" cy="3342955"/>
          </a:xfrm>
        </p:spPr>
        <p:txBody>
          <a:bodyPr/>
          <a:lstStyle/>
          <a:p>
            <a:pPr marL="146050" indent="0">
              <a:buNone/>
            </a:pPr>
            <a:endParaRPr lang="en-US" sz="1500" b="1" u="sng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500" dirty="0" smtClean="0">
                <a:solidFill>
                  <a:schemeClr val="bg2"/>
                </a:solidFill>
              </a:rPr>
              <a:t>Culture also has a significant impact on human societies and individual lives of the people living there.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500" dirty="0">
              <a:solidFill>
                <a:schemeClr val="bg2"/>
              </a:solidFill>
            </a:endParaRPr>
          </a:p>
          <a:p>
            <a:pPr marL="146050" indent="0">
              <a:buNone/>
            </a:pPr>
            <a:r>
              <a:rPr lang="en-US" sz="1500" b="1" dirty="0" smtClean="0">
                <a:solidFill>
                  <a:schemeClr val="bg2"/>
                </a:solidFill>
              </a:rPr>
              <a:t>Q: What is culture?</a:t>
            </a:r>
            <a:endParaRPr lang="en-US" sz="1500" b="1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500" b="1" u="sng" dirty="0" smtClean="0">
              <a:solidFill>
                <a:schemeClr val="bg2"/>
              </a:solidFill>
            </a:endParaRPr>
          </a:p>
          <a:p>
            <a:pPr marL="146050" indent="0">
              <a:buNone/>
            </a:pPr>
            <a:r>
              <a:rPr lang="en-US" sz="1500" b="1" dirty="0" smtClean="0">
                <a:solidFill>
                  <a:schemeClr val="bg2"/>
                </a:solidFill>
              </a:rPr>
              <a:t>       </a:t>
            </a:r>
            <a:r>
              <a:rPr lang="en-US" sz="1500" b="1" u="sng" dirty="0" smtClean="0">
                <a:solidFill>
                  <a:schemeClr val="bg2"/>
                </a:solidFill>
              </a:rPr>
              <a:t>CULTURE</a:t>
            </a:r>
            <a:r>
              <a:rPr lang="en-US" sz="1500" i="1" dirty="0" smtClean="0">
                <a:solidFill>
                  <a:schemeClr val="bg2"/>
                </a:solidFill>
              </a:rPr>
              <a:t>:-</a:t>
            </a:r>
            <a:r>
              <a:rPr lang="en-US" sz="1500" b="1" u="sng" dirty="0">
                <a:solidFill>
                  <a:schemeClr val="bg2"/>
                </a:solidFill>
              </a:rPr>
              <a:t> </a:t>
            </a:r>
            <a:r>
              <a:rPr lang="en-US" sz="1500" dirty="0" smtClean="0">
                <a:solidFill>
                  <a:schemeClr val="bg2"/>
                </a:solidFill>
              </a:rPr>
              <a:t>Culture </a:t>
            </a:r>
            <a:r>
              <a:rPr lang="en-US" sz="1500" dirty="0">
                <a:solidFill>
                  <a:schemeClr val="bg2"/>
                </a:solidFill>
              </a:rPr>
              <a:t>is a way of life. </a:t>
            </a:r>
            <a:r>
              <a:rPr lang="en-US" sz="1500" dirty="0" smtClean="0">
                <a:solidFill>
                  <a:schemeClr val="bg2"/>
                </a:solidFill>
              </a:rPr>
              <a:t> It is </a:t>
            </a:r>
            <a:r>
              <a:rPr lang="en-US" sz="1500" dirty="0">
                <a:solidFill>
                  <a:schemeClr val="bg2"/>
                </a:solidFill>
              </a:rPr>
              <a:t>shared by members of a </a:t>
            </a:r>
            <a:r>
              <a:rPr lang="en-US" sz="1500" dirty="0" smtClean="0">
                <a:solidFill>
                  <a:schemeClr val="bg2"/>
                </a:solidFill>
              </a:rPr>
              <a:t>society and shapes   	             that how </a:t>
            </a:r>
            <a:r>
              <a:rPr lang="en-US" sz="1500" dirty="0">
                <a:solidFill>
                  <a:schemeClr val="bg2"/>
                </a:solidFill>
              </a:rPr>
              <a:t>we act, think, and feel. </a:t>
            </a:r>
            <a:endParaRPr lang="en-US" sz="1500" dirty="0" smtClean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500" i="1" dirty="0">
              <a:solidFill>
                <a:schemeClr val="bg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500" b="1" i="1" dirty="0">
                <a:solidFill>
                  <a:schemeClr val="bg2"/>
                </a:solidFill>
              </a:rPr>
              <a:t>Culture is a product of evolution</a:t>
            </a:r>
            <a:r>
              <a:rPr lang="en-US" sz="1500" dirty="0">
                <a:solidFill>
                  <a:schemeClr val="bg2"/>
                </a:solidFill>
              </a:rPr>
              <a:t>. </a:t>
            </a:r>
            <a:r>
              <a:rPr lang="en-US" sz="1500" dirty="0" smtClean="0">
                <a:solidFill>
                  <a:schemeClr val="bg2"/>
                </a:solidFill>
              </a:rPr>
              <a:t> </a:t>
            </a:r>
            <a:r>
              <a:rPr lang="en-US" sz="1500" dirty="0">
                <a:solidFill>
                  <a:schemeClr val="bg2"/>
                </a:solidFill>
              </a:rPr>
              <a:t>As the </a:t>
            </a:r>
            <a:r>
              <a:rPr lang="en-US" sz="1500" dirty="0" smtClean="0">
                <a:solidFill>
                  <a:schemeClr val="bg2"/>
                </a:solidFill>
              </a:rPr>
              <a:t>humans evolved, so does </a:t>
            </a:r>
            <a:r>
              <a:rPr lang="en-US" sz="1500" dirty="0">
                <a:solidFill>
                  <a:schemeClr val="bg2"/>
                </a:solidFill>
              </a:rPr>
              <a:t>culture replaced </a:t>
            </a:r>
            <a:r>
              <a:rPr lang="en-US" sz="1500" dirty="0" smtClean="0">
                <a:solidFill>
                  <a:schemeClr val="bg2"/>
                </a:solidFill>
              </a:rPr>
              <a:t>basic instincts of survival with social progress.</a:t>
            </a:r>
          </a:p>
          <a:p>
            <a:endParaRPr lang="en-US" sz="1500" dirty="0">
              <a:solidFill>
                <a:schemeClr val="bg2"/>
              </a:solidFill>
            </a:endParaRPr>
          </a:p>
          <a:p>
            <a:endParaRPr lang="en-US" i="1" dirty="0">
              <a:solidFill>
                <a:schemeClr val="bg2"/>
              </a:solidFill>
            </a:endParaRPr>
          </a:p>
          <a:p>
            <a:endParaRPr lang="en-US" i="1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205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5" y="522783"/>
            <a:ext cx="7804400" cy="611750"/>
          </a:xfrm>
        </p:spPr>
        <p:txBody>
          <a:bodyPr/>
          <a:lstStyle/>
          <a:p>
            <a:r>
              <a:rPr lang="en-US" u="sng" dirty="0" smtClean="0"/>
              <a:t>ELEMENTS OF CUTURE</a:t>
            </a:r>
            <a:r>
              <a:rPr lang="en-US" dirty="0" smtClean="0"/>
              <a:t>:-</a:t>
            </a:r>
            <a:endParaRPr lang="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6056" y="1222744"/>
            <a:ext cx="7919569" cy="3795823"/>
          </a:xfrm>
        </p:spPr>
        <p:txBody>
          <a:bodyPr/>
          <a:lstStyle/>
          <a:p>
            <a:pPr marL="146050" indent="0">
              <a:buNone/>
            </a:pPr>
            <a:r>
              <a:rPr lang="en-US" sz="1500" dirty="0" smtClean="0">
                <a:solidFill>
                  <a:schemeClr val="bg2"/>
                </a:solidFill>
              </a:rPr>
              <a:t>There are 5 elements of culture i.e.  </a:t>
            </a:r>
            <a:r>
              <a:rPr lang="en-US" sz="1500" b="1" i="1" dirty="0" smtClean="0">
                <a:solidFill>
                  <a:schemeClr val="bg2"/>
                </a:solidFill>
              </a:rPr>
              <a:t>(symbols, language, values, beliefs and norms).</a:t>
            </a:r>
          </a:p>
          <a:p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Symbols:</a:t>
            </a:r>
            <a:r>
              <a:rPr lang="en-US" sz="1500" dirty="0" smtClean="0">
                <a:solidFill>
                  <a:schemeClr val="bg2"/>
                </a:solidFill>
              </a:rPr>
              <a:t> </a:t>
            </a:r>
            <a:r>
              <a:rPr lang="en-US" sz="1500" dirty="0">
                <a:solidFill>
                  <a:schemeClr val="bg2"/>
                </a:solidFill>
              </a:rPr>
              <a:t>anything that carries a particular meaning recognized by people who share a </a:t>
            </a:r>
            <a:r>
              <a:rPr lang="en-US" sz="1500" dirty="0" smtClean="0">
                <a:solidFill>
                  <a:schemeClr val="bg2"/>
                </a:solidFill>
              </a:rPr>
              <a:t>culture. E.g. Danger Sign, Caution Sign, Traffic Signals, Flags etc.</a:t>
            </a:r>
            <a:endParaRPr lang="en-US" sz="1500" dirty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Language:</a:t>
            </a:r>
            <a:r>
              <a:rPr lang="en-US" sz="1500" dirty="0" smtClean="0">
                <a:solidFill>
                  <a:schemeClr val="bg2"/>
                </a:solidFill>
              </a:rPr>
              <a:t> </a:t>
            </a:r>
            <a:r>
              <a:rPr lang="en-US" sz="1500" dirty="0">
                <a:solidFill>
                  <a:schemeClr val="bg2"/>
                </a:solidFill>
              </a:rPr>
              <a:t>a system of symbols that allows people to communicate with one another</a:t>
            </a:r>
            <a:r>
              <a:rPr lang="en-US" sz="1500" dirty="0" smtClean="0">
                <a:solidFill>
                  <a:schemeClr val="bg2"/>
                </a:solidFill>
              </a:rPr>
              <a:t>. </a:t>
            </a:r>
            <a:endParaRPr lang="en-US" sz="1500" dirty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Values:</a:t>
            </a:r>
            <a:r>
              <a:rPr lang="en-US" sz="1500" dirty="0" smtClean="0">
                <a:solidFill>
                  <a:schemeClr val="bg2"/>
                </a:solidFill>
              </a:rPr>
              <a:t>  culturally </a:t>
            </a:r>
            <a:r>
              <a:rPr lang="en-US" sz="1500" dirty="0">
                <a:solidFill>
                  <a:schemeClr val="bg2"/>
                </a:solidFill>
              </a:rPr>
              <a:t>defined standards that people use to decide what is desirable, good, </a:t>
            </a:r>
            <a:r>
              <a:rPr lang="en-US" sz="1500" dirty="0" smtClean="0">
                <a:solidFill>
                  <a:schemeClr val="bg2"/>
                </a:solidFill>
              </a:rPr>
              <a:t>	      and </a:t>
            </a:r>
            <a:r>
              <a:rPr lang="en-US" sz="1500" dirty="0">
                <a:solidFill>
                  <a:schemeClr val="bg2"/>
                </a:solidFill>
              </a:rPr>
              <a:t>beautiful and that serve as broad guidelines for social </a:t>
            </a:r>
            <a:r>
              <a:rPr lang="en-US" sz="1500" dirty="0" smtClean="0">
                <a:solidFill>
                  <a:schemeClr val="bg2"/>
                </a:solidFill>
              </a:rPr>
              <a:t>living.</a:t>
            </a: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Beliefs:</a:t>
            </a:r>
            <a:r>
              <a:rPr lang="en-US" sz="1500" dirty="0" smtClean="0">
                <a:solidFill>
                  <a:schemeClr val="bg2"/>
                </a:solidFill>
              </a:rPr>
              <a:t> specific </a:t>
            </a:r>
            <a:r>
              <a:rPr lang="en-US" sz="1500" dirty="0">
                <a:solidFill>
                  <a:schemeClr val="bg2"/>
                </a:solidFill>
              </a:rPr>
              <a:t>ideas that people hold to be </a:t>
            </a:r>
            <a:r>
              <a:rPr lang="en-US" sz="1500" dirty="0" smtClean="0">
                <a:solidFill>
                  <a:schemeClr val="bg2"/>
                </a:solidFill>
              </a:rPr>
              <a:t>true e.g. Heaven and Hell. </a:t>
            </a: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Norms:</a:t>
            </a:r>
            <a:r>
              <a:rPr lang="en-US" sz="1500" dirty="0" smtClean="0">
                <a:solidFill>
                  <a:schemeClr val="bg2"/>
                </a:solidFill>
              </a:rPr>
              <a:t>  rules </a:t>
            </a:r>
            <a:r>
              <a:rPr lang="en-US" sz="1500" dirty="0">
                <a:solidFill>
                  <a:schemeClr val="bg2"/>
                </a:solidFill>
              </a:rPr>
              <a:t>and expectations by which a society guides the behavior of its </a:t>
            </a:r>
            <a:r>
              <a:rPr lang="en-US" sz="1500" dirty="0" smtClean="0">
                <a:solidFill>
                  <a:schemeClr val="bg2"/>
                </a:solidFill>
              </a:rPr>
              <a:t>members.</a:t>
            </a:r>
          </a:p>
          <a:p>
            <a:pPr marL="1003300" lvl="1" indent="-400050">
              <a:buFont typeface="+mj-lt"/>
              <a:buAutoNum type="romanLcPeriod"/>
            </a:pPr>
            <a:r>
              <a:rPr lang="en-US" sz="1500" b="1" u="sng" dirty="0" smtClean="0">
                <a:solidFill>
                  <a:schemeClr val="bg2"/>
                </a:solidFill>
              </a:rPr>
              <a:t>Mores:</a:t>
            </a:r>
            <a:r>
              <a:rPr lang="en-US" sz="1500" dirty="0" smtClean="0">
                <a:solidFill>
                  <a:schemeClr val="bg2"/>
                </a:solidFill>
              </a:rPr>
              <a:t> norms </a:t>
            </a:r>
            <a:r>
              <a:rPr lang="en-US" sz="1500" dirty="0">
                <a:solidFill>
                  <a:schemeClr val="bg2"/>
                </a:solidFill>
              </a:rPr>
              <a:t>that are widely observed and have great moral </a:t>
            </a:r>
            <a:r>
              <a:rPr lang="en-US" sz="1500" dirty="0" smtClean="0">
                <a:solidFill>
                  <a:schemeClr val="bg2"/>
                </a:solidFill>
              </a:rPr>
              <a:t>significance e.g. respecting elders and caring for young ones. </a:t>
            </a:r>
            <a:endParaRPr lang="en-US" sz="1500" dirty="0">
              <a:solidFill>
                <a:schemeClr val="bg2"/>
              </a:solidFill>
            </a:endParaRPr>
          </a:p>
          <a:p>
            <a:pPr marL="1003300" lvl="1" indent="-400050">
              <a:lnSpc>
                <a:spcPct val="100000"/>
              </a:lnSpc>
              <a:buFont typeface="+mj-lt"/>
              <a:buAutoNum type="romanLcPeriod"/>
            </a:pPr>
            <a:r>
              <a:rPr lang="en-US" sz="1500" b="1" u="sng" dirty="0" smtClean="0">
                <a:solidFill>
                  <a:schemeClr val="bg2"/>
                </a:solidFill>
              </a:rPr>
              <a:t>Folkways:</a:t>
            </a:r>
            <a:r>
              <a:rPr lang="en-US" sz="1500" dirty="0" smtClean="0">
                <a:solidFill>
                  <a:schemeClr val="bg2"/>
                </a:solidFill>
              </a:rPr>
              <a:t> norms </a:t>
            </a:r>
            <a:r>
              <a:rPr lang="en-US" sz="1500" dirty="0">
                <a:solidFill>
                  <a:schemeClr val="bg2"/>
                </a:solidFill>
              </a:rPr>
              <a:t>for routine or casual </a:t>
            </a:r>
            <a:r>
              <a:rPr lang="en-US" sz="1500" dirty="0" smtClean="0">
                <a:solidFill>
                  <a:schemeClr val="bg2"/>
                </a:solidFill>
              </a:rPr>
              <a:t>interaction e.g. greeting someone.</a:t>
            </a:r>
          </a:p>
        </p:txBody>
      </p:sp>
    </p:spTree>
    <p:extLst>
      <p:ext uri="{BB962C8B-B14F-4D97-AF65-F5344CB8AC3E}">
        <p14:creationId xmlns:p14="http://schemas.microsoft.com/office/powerpoint/2010/main" val="756501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5" y="559085"/>
            <a:ext cx="7674261" cy="571795"/>
          </a:xfrm>
        </p:spPr>
        <p:txBody>
          <a:bodyPr/>
          <a:lstStyle/>
          <a:p>
            <a:pPr algn="ctr"/>
            <a:r>
              <a:rPr lang="en-US" u="sng" dirty="0" smtClean="0"/>
              <a:t>SOCIAL CONTROL</a:t>
            </a:r>
            <a:endParaRPr lang="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1225" y="1641293"/>
            <a:ext cx="7683036" cy="680612"/>
          </a:xfrm>
        </p:spPr>
        <p:txBody>
          <a:bodyPr/>
          <a:lstStyle/>
          <a:p>
            <a:pPr marL="146050" indent="0" algn="ctr">
              <a:buNone/>
            </a:pPr>
            <a:r>
              <a:rPr lang="en-US" sz="1500" dirty="0" smtClean="0">
                <a:solidFill>
                  <a:schemeClr val="bg2"/>
                </a:solidFill>
              </a:rPr>
              <a:t>Methods used to control the people thoughts and behavior in a society.</a:t>
            </a:r>
            <a:endParaRPr lang="" sz="1500" dirty="0">
              <a:solidFill>
                <a:schemeClr val="bg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225" y="2667481"/>
            <a:ext cx="7692293" cy="2181921"/>
          </a:xfrm>
          <a:prstGeom prst="rect">
            <a:avLst/>
          </a:prstGeom>
          <a:ln w="1905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445438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25" y="558800"/>
            <a:ext cx="7656387" cy="609600"/>
          </a:xfrm>
        </p:spPr>
        <p:txBody>
          <a:bodyPr/>
          <a:lstStyle/>
          <a:p>
            <a:r>
              <a:rPr lang="en-US" u="sng" dirty="0" smtClean="0"/>
              <a:t>TYPES </a:t>
            </a:r>
            <a:r>
              <a:rPr lang="en-US" u="sng" dirty="0"/>
              <a:t>OF CUTURE</a:t>
            </a:r>
            <a:r>
              <a:rPr lang="en-US" dirty="0"/>
              <a:t>:-</a:t>
            </a:r>
            <a:endParaRPr lang="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6688" y="1388532"/>
            <a:ext cx="7833045" cy="3437467"/>
          </a:xfrm>
        </p:spPr>
        <p:txBody>
          <a:bodyPr/>
          <a:lstStyle/>
          <a:p>
            <a:pPr marL="158750" indent="0">
              <a:buNone/>
            </a:pPr>
            <a:r>
              <a:rPr lang="en-US" sz="1500" dirty="0" smtClean="0">
                <a:solidFill>
                  <a:schemeClr val="bg2"/>
                </a:solidFill>
              </a:rPr>
              <a:t>There</a:t>
            </a:r>
            <a:r>
              <a:rPr lang="" sz="1500" dirty="0" smtClean="0">
                <a:solidFill>
                  <a:schemeClr val="bg2"/>
                </a:solidFill>
              </a:rPr>
              <a:t> are different types of culture:-</a:t>
            </a:r>
          </a:p>
          <a:p>
            <a:pPr marL="158750" indent="0">
              <a:buNone/>
            </a:pPr>
            <a:endParaRPr lang="" sz="1500" dirty="0" smtClean="0">
              <a:solidFill>
                <a:schemeClr val="bg2"/>
              </a:solidFill>
            </a:endParaRPr>
          </a:p>
          <a:p>
            <a:pPr marL="501650" indent="-342900">
              <a:buFont typeface="+mj-lt"/>
              <a:buAutoNum type="arabicPeriod"/>
            </a:pPr>
            <a:r>
              <a:rPr lang="" sz="1500" b="1" u="sng" dirty="0" smtClean="0">
                <a:solidFill>
                  <a:schemeClr val="bg2"/>
                </a:solidFill>
              </a:rPr>
              <a:t>Ideal Culture</a:t>
            </a:r>
            <a:r>
              <a:rPr lang="" sz="1500" dirty="0" smtClean="0">
                <a:solidFill>
                  <a:schemeClr val="bg2"/>
                </a:solidFill>
              </a:rPr>
              <a:t>:- culture that society belives everyone should follow. </a:t>
            </a:r>
            <a:r>
              <a:rPr lang="en-US" sz="1500" dirty="0">
                <a:solidFill>
                  <a:schemeClr val="bg2"/>
                </a:solidFill>
              </a:rPr>
              <a:t>e</a:t>
            </a:r>
            <a:r>
              <a:rPr lang="" sz="1500" dirty="0" smtClean="0">
                <a:solidFill>
                  <a:schemeClr val="bg2"/>
                </a:solidFill>
              </a:rPr>
              <a:t>.g telling truth, honesty, hardwork, have loyalty, showing respect etc.</a:t>
            </a:r>
          </a:p>
          <a:p>
            <a:pPr marL="501650" indent="-342900">
              <a:buFont typeface="+mj-lt"/>
              <a:buAutoNum type="arabicPeriod"/>
            </a:pPr>
            <a:endParaRPr lang="" sz="1500" b="1" u="sng" dirty="0">
              <a:solidFill>
                <a:schemeClr val="bg2"/>
              </a:solidFill>
            </a:endParaRPr>
          </a:p>
          <a:p>
            <a:pPr marL="501650" indent="-342900">
              <a:buFont typeface="+mj-lt"/>
              <a:buAutoNum type="arabicPeriod"/>
            </a:pPr>
            <a:r>
              <a:rPr lang="" sz="1500" b="1" u="sng" dirty="0" smtClean="0">
                <a:solidFill>
                  <a:schemeClr val="bg2"/>
                </a:solidFill>
              </a:rPr>
              <a:t>Real Culture</a:t>
            </a:r>
            <a:r>
              <a:rPr lang="" sz="1500" dirty="0" smtClean="0">
                <a:solidFill>
                  <a:schemeClr val="bg2"/>
                </a:solidFill>
              </a:rPr>
              <a:t>:-</a:t>
            </a:r>
            <a:r>
              <a:rPr lang="" sz="1500" dirty="0">
                <a:solidFill>
                  <a:schemeClr val="bg2"/>
                </a:solidFill>
              </a:rPr>
              <a:t>the </a:t>
            </a:r>
            <a:r>
              <a:rPr lang="" sz="1500" dirty="0" smtClean="0">
                <a:solidFill>
                  <a:schemeClr val="bg2"/>
                </a:solidFill>
              </a:rPr>
              <a:t>actual culture </a:t>
            </a:r>
            <a:r>
              <a:rPr lang="" sz="1500" dirty="0">
                <a:solidFill>
                  <a:schemeClr val="bg2"/>
                </a:solidFill>
              </a:rPr>
              <a:t>in the </a:t>
            </a:r>
            <a:r>
              <a:rPr lang="" sz="1500" dirty="0" smtClean="0">
                <a:solidFill>
                  <a:schemeClr val="bg2"/>
                </a:solidFill>
              </a:rPr>
              <a:t>society  e.g cheating, decieving, lethargy, corrupt practices etc.</a:t>
            </a:r>
          </a:p>
          <a:p>
            <a:pPr marL="501650" indent="-342900">
              <a:buFont typeface="+mj-lt"/>
              <a:buAutoNum type="arabicPeriod"/>
            </a:pPr>
            <a:endParaRPr lang="" sz="1500" b="1" u="sng" dirty="0">
              <a:solidFill>
                <a:schemeClr val="bg2"/>
              </a:solidFill>
            </a:endParaRPr>
          </a:p>
          <a:p>
            <a:pPr marL="501650" indent="-342900">
              <a:buFont typeface="+mj-lt"/>
              <a:buAutoNum type="arabicPeriod"/>
            </a:pPr>
            <a:r>
              <a:rPr lang="en-US" sz="1500" b="1" u="sng" dirty="0" smtClean="0">
                <a:solidFill>
                  <a:schemeClr val="bg2"/>
                </a:solidFill>
              </a:rPr>
              <a:t>Material </a:t>
            </a:r>
            <a:r>
              <a:rPr lang="en-US" sz="1500" b="1" u="sng" dirty="0">
                <a:solidFill>
                  <a:schemeClr val="bg2"/>
                </a:solidFill>
              </a:rPr>
              <a:t>Culture</a:t>
            </a:r>
            <a:r>
              <a:rPr lang="en-US" sz="1500" dirty="0">
                <a:solidFill>
                  <a:schemeClr val="bg2"/>
                </a:solidFill>
              </a:rPr>
              <a:t>:-  the physical things created by members of a society e.g. buildings, clothes, food </a:t>
            </a:r>
            <a:r>
              <a:rPr lang="en-US" sz="1500" dirty="0" smtClean="0">
                <a:solidFill>
                  <a:schemeClr val="bg2"/>
                </a:solidFill>
              </a:rPr>
              <a:t>etc.</a:t>
            </a:r>
          </a:p>
          <a:p>
            <a:pPr marL="501650" indent="-342900">
              <a:buFont typeface="+mj-lt"/>
              <a:buAutoNum type="arabicPeriod"/>
            </a:pPr>
            <a:endParaRPr lang="en-US" sz="1500" b="1" u="sng" dirty="0">
              <a:solidFill>
                <a:schemeClr val="bg2"/>
              </a:solidFill>
            </a:endParaRPr>
          </a:p>
          <a:p>
            <a:pPr marL="501650" indent="-342900">
              <a:buFont typeface="+mj-lt"/>
              <a:buAutoNum type="arabicPeriod"/>
            </a:pPr>
            <a:r>
              <a:rPr lang="en-US" sz="1500" b="1" u="sng" dirty="0" smtClean="0">
                <a:solidFill>
                  <a:schemeClr val="bg2"/>
                </a:solidFill>
              </a:rPr>
              <a:t>Non-Material  </a:t>
            </a:r>
            <a:r>
              <a:rPr lang="en-US" sz="1500" b="1" u="sng" dirty="0">
                <a:solidFill>
                  <a:schemeClr val="bg2"/>
                </a:solidFill>
              </a:rPr>
              <a:t>Culture</a:t>
            </a:r>
            <a:r>
              <a:rPr lang="en-US" sz="1500" dirty="0">
                <a:solidFill>
                  <a:schemeClr val="bg2"/>
                </a:solidFill>
              </a:rPr>
              <a:t>:-  </a:t>
            </a:r>
            <a:r>
              <a:rPr lang="en-US" sz="1500" dirty="0" smtClean="0">
                <a:solidFill>
                  <a:schemeClr val="bg2"/>
                </a:solidFill>
              </a:rPr>
              <a:t>the </a:t>
            </a:r>
            <a:r>
              <a:rPr lang="en-US" sz="1500" dirty="0">
                <a:solidFill>
                  <a:schemeClr val="bg2"/>
                </a:solidFill>
              </a:rPr>
              <a:t>ideas created by members of a society  e.g. values, </a:t>
            </a:r>
            <a:r>
              <a:rPr lang="en-US" sz="1500" dirty="0" smtClean="0">
                <a:solidFill>
                  <a:schemeClr val="bg2"/>
                </a:solidFill>
              </a:rPr>
              <a:t>ethics, </a:t>
            </a:r>
            <a:r>
              <a:rPr lang="en-US" sz="1500" dirty="0">
                <a:solidFill>
                  <a:schemeClr val="bg2"/>
                </a:solidFill>
              </a:rPr>
              <a:t>beliefs etc.</a:t>
            </a:r>
          </a:p>
          <a:p>
            <a:pPr marL="501650" indent="-342900">
              <a:buFont typeface="+mj-lt"/>
              <a:buAutoNum type="arabicParenR"/>
            </a:pPr>
            <a:endParaRPr lang="" dirty="0">
              <a:solidFill>
                <a:schemeClr val="bg2"/>
              </a:solidFill>
            </a:endParaRPr>
          </a:p>
          <a:p>
            <a:pPr marL="501650" indent="-342900">
              <a:buFont typeface="+mj-lt"/>
              <a:buAutoNum type="arabicParenR"/>
            </a:pPr>
            <a:endParaRPr lang="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115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97" y="539718"/>
            <a:ext cx="7945896" cy="594816"/>
          </a:xfrm>
        </p:spPr>
        <p:txBody>
          <a:bodyPr/>
          <a:lstStyle/>
          <a:p>
            <a:r>
              <a:rPr lang="en-US" u="sng" dirty="0" smtClean="0"/>
              <a:t>Culture (Important Concepts)</a:t>
            </a:r>
            <a:endParaRPr lang="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661" y="1253446"/>
            <a:ext cx="8856323" cy="3733895"/>
          </a:xfrm>
        </p:spPr>
        <p:txBody>
          <a:bodyPr/>
          <a:lstStyle/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High </a:t>
            </a:r>
            <a:r>
              <a:rPr lang="en-US" sz="1500" b="1" u="sng" dirty="0">
                <a:solidFill>
                  <a:schemeClr val="bg2"/>
                </a:solidFill>
              </a:rPr>
              <a:t>culture </a:t>
            </a:r>
            <a:r>
              <a:rPr lang="en-US" sz="1500" dirty="0" smtClean="0">
                <a:solidFill>
                  <a:schemeClr val="bg2"/>
                </a:solidFill>
              </a:rPr>
              <a:t> refers </a:t>
            </a:r>
            <a:r>
              <a:rPr lang="en-US" sz="1500" dirty="0">
                <a:solidFill>
                  <a:schemeClr val="bg2"/>
                </a:solidFill>
              </a:rPr>
              <a:t>to </a:t>
            </a:r>
            <a:r>
              <a:rPr lang="en-US" sz="1500" dirty="0" smtClean="0">
                <a:solidFill>
                  <a:schemeClr val="bg2"/>
                </a:solidFill>
              </a:rPr>
              <a:t>the cultural patterns of a </a:t>
            </a:r>
            <a:r>
              <a:rPr lang="en-US" sz="1500" dirty="0">
                <a:solidFill>
                  <a:schemeClr val="bg2"/>
                </a:solidFill>
              </a:rPr>
              <a:t>society’s elite </a:t>
            </a:r>
            <a:r>
              <a:rPr lang="en-US" sz="1500" dirty="0" smtClean="0">
                <a:solidFill>
                  <a:schemeClr val="bg2"/>
                </a:solidFill>
              </a:rPr>
              <a:t>class. i.e. Elite class culture</a:t>
            </a:r>
            <a:r>
              <a:rPr lang="en-US" sz="1500" dirty="0" smtClean="0">
                <a:solidFill>
                  <a:schemeClr val="bg2"/>
                </a:solidFill>
              </a:rPr>
              <a:t>.</a:t>
            </a:r>
          </a:p>
          <a:p>
            <a:pPr marL="488950" indent="-342900">
              <a:lnSpc>
                <a:spcPct val="100000"/>
              </a:lnSpc>
              <a:buFont typeface="+mj-lt"/>
              <a:buAutoNum type="arabicParenR"/>
            </a:pPr>
            <a:endParaRPr lang="en-US" sz="1500" dirty="0" smtClean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500" b="1" u="sng" dirty="0" smtClean="0">
                <a:solidFill>
                  <a:schemeClr val="bg2"/>
                </a:solidFill>
              </a:rPr>
              <a:t>Popular culture </a:t>
            </a:r>
            <a:r>
              <a:rPr lang="en-US" sz="1500" dirty="0" smtClean="0">
                <a:solidFill>
                  <a:schemeClr val="bg2"/>
                </a:solidFill>
              </a:rPr>
              <a:t>refers to the cultural </a:t>
            </a:r>
            <a:r>
              <a:rPr lang="en-US" sz="1500" dirty="0">
                <a:solidFill>
                  <a:schemeClr val="bg2"/>
                </a:solidFill>
              </a:rPr>
              <a:t>patterns that are widespread among a </a:t>
            </a:r>
            <a:r>
              <a:rPr lang="en-US" sz="1500" dirty="0" smtClean="0">
                <a:solidFill>
                  <a:schemeClr val="bg2"/>
                </a:solidFill>
              </a:rPr>
              <a:t>society’s population. Culture of the majority people</a:t>
            </a:r>
            <a:r>
              <a:rPr lang="en-US" sz="1500" dirty="0" smtClean="0">
                <a:solidFill>
                  <a:schemeClr val="bg2"/>
                </a:solidFill>
              </a:rPr>
              <a:t>.</a:t>
            </a:r>
          </a:p>
          <a:p>
            <a:pPr marL="488950" indent="-342900">
              <a:lnSpc>
                <a:spcPct val="100000"/>
              </a:lnSpc>
              <a:buFont typeface="+mj-lt"/>
              <a:buAutoNum type="arabicParenR"/>
            </a:pPr>
            <a:endParaRPr lang="en-US" sz="1500" dirty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600" b="1" u="sng" dirty="0" smtClean="0">
                <a:solidFill>
                  <a:schemeClr val="bg2"/>
                </a:solidFill>
              </a:rPr>
              <a:t>Sub-culture</a:t>
            </a:r>
            <a:r>
              <a:rPr lang="en-US" sz="1600" dirty="0" smtClean="0">
                <a:solidFill>
                  <a:schemeClr val="bg2"/>
                </a:solidFill>
              </a:rPr>
              <a:t> refers </a:t>
            </a:r>
            <a:r>
              <a:rPr lang="en-US" sz="1600" dirty="0">
                <a:solidFill>
                  <a:schemeClr val="bg2"/>
                </a:solidFill>
              </a:rPr>
              <a:t>to cultural patterns that set apart some </a:t>
            </a:r>
            <a:r>
              <a:rPr lang="en-US" sz="1600" dirty="0" smtClean="0">
                <a:solidFill>
                  <a:schemeClr val="bg2"/>
                </a:solidFill>
              </a:rPr>
              <a:t>segment </a:t>
            </a:r>
            <a:r>
              <a:rPr lang="en-US" sz="1600" dirty="0">
                <a:solidFill>
                  <a:schemeClr val="bg2"/>
                </a:solidFill>
              </a:rPr>
              <a:t>of a society’s </a:t>
            </a:r>
            <a:r>
              <a:rPr lang="en-US" sz="1600" dirty="0" smtClean="0">
                <a:solidFill>
                  <a:schemeClr val="bg2"/>
                </a:solidFill>
              </a:rPr>
              <a:t>population. e.g. Sindhi culture is a Sub-Culture of Pakistani society</a:t>
            </a:r>
            <a:r>
              <a:rPr lang="en-US" sz="1600" dirty="0" smtClean="0">
                <a:solidFill>
                  <a:schemeClr val="bg2"/>
                </a:solidFill>
              </a:rPr>
              <a:t>.</a:t>
            </a:r>
          </a:p>
          <a:p>
            <a:pPr marL="488950" indent="-342900">
              <a:lnSpc>
                <a:spcPct val="100000"/>
              </a:lnSpc>
              <a:buFont typeface="+mj-lt"/>
              <a:buAutoNum type="arabicParenR"/>
            </a:pPr>
            <a:endParaRPr lang="en-US" sz="1600" dirty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600" b="1" u="sng" dirty="0">
                <a:solidFill>
                  <a:schemeClr val="bg2"/>
                </a:solidFill>
              </a:rPr>
              <a:t>Multiculturalism</a:t>
            </a:r>
            <a:r>
              <a:rPr lang="en-US" sz="1600" dirty="0">
                <a:solidFill>
                  <a:schemeClr val="bg2"/>
                </a:solidFill>
              </a:rPr>
              <a:t> is a perspective recognizing the cultural diversity of </a:t>
            </a:r>
            <a:r>
              <a:rPr lang="en-US" sz="1600" dirty="0" smtClean="0">
                <a:solidFill>
                  <a:schemeClr val="bg2"/>
                </a:solidFill>
              </a:rPr>
              <a:t>any society and </a:t>
            </a:r>
            <a:r>
              <a:rPr lang="en-US" sz="1600" dirty="0">
                <a:solidFill>
                  <a:schemeClr val="bg2"/>
                </a:solidFill>
              </a:rPr>
              <a:t>promoting equal standing for all cultural traditions</a:t>
            </a:r>
            <a:r>
              <a:rPr lang="en-US" sz="1600" dirty="0" smtClean="0">
                <a:solidFill>
                  <a:schemeClr val="bg2"/>
                </a:solidFill>
              </a:rPr>
              <a:t>.</a:t>
            </a:r>
          </a:p>
          <a:p>
            <a:pPr marL="488950" indent="-342900">
              <a:lnSpc>
                <a:spcPct val="100000"/>
              </a:lnSpc>
              <a:buFont typeface="+mj-lt"/>
              <a:buAutoNum type="arabicParenR"/>
            </a:pPr>
            <a:endParaRPr lang="en-US" sz="1600" dirty="0">
              <a:solidFill>
                <a:schemeClr val="bg2"/>
              </a:solidFill>
            </a:endParaRPr>
          </a:p>
          <a:p>
            <a:pPr marL="488950" indent="-342900">
              <a:buFont typeface="+mj-lt"/>
              <a:buAutoNum type="arabicParenR"/>
            </a:pPr>
            <a:r>
              <a:rPr lang="en-US" sz="1600" b="1" u="sng" dirty="0" smtClean="0">
                <a:solidFill>
                  <a:schemeClr val="bg2"/>
                </a:solidFill>
              </a:rPr>
              <a:t>Counterculture</a:t>
            </a:r>
            <a:r>
              <a:rPr lang="en-US" sz="1600" dirty="0" smtClean="0">
                <a:solidFill>
                  <a:schemeClr val="bg2"/>
                </a:solidFill>
              </a:rPr>
              <a:t> </a:t>
            </a:r>
            <a:r>
              <a:rPr lang="en-US" sz="1600" dirty="0">
                <a:solidFill>
                  <a:schemeClr val="bg2"/>
                </a:solidFill>
              </a:rPr>
              <a:t>refers to cultural patterns that strongly oppose those widely accepted within a </a:t>
            </a:r>
            <a:r>
              <a:rPr lang="en-US" sz="1600" dirty="0" smtClean="0">
                <a:solidFill>
                  <a:schemeClr val="bg2"/>
                </a:solidFill>
              </a:rPr>
              <a:t>society. E.g. Gangs culture, Drug culture etc</a:t>
            </a:r>
            <a:r>
              <a:rPr lang="en-US" sz="1600" dirty="0" smtClean="0">
                <a:solidFill>
                  <a:schemeClr val="bg2"/>
                </a:solidFill>
              </a:rPr>
              <a:t>.</a:t>
            </a:r>
          </a:p>
          <a:p>
            <a:pPr marL="488950" indent="-342900">
              <a:lnSpc>
                <a:spcPct val="100000"/>
              </a:lnSpc>
              <a:buFont typeface="+mj-lt"/>
              <a:buAutoNum type="arabicParenR"/>
            </a:pPr>
            <a:endParaRPr lang="en-US" sz="1600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814966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712</Words>
  <Application>Microsoft Office PowerPoint</Application>
  <PresentationFormat>On-screen Show (16:9)</PresentationFormat>
  <Paragraphs>92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Raleway</vt:lpstr>
      <vt:lpstr>Lato</vt:lpstr>
      <vt:lpstr>Arial</vt:lpstr>
      <vt:lpstr>Wingdings</vt:lpstr>
      <vt:lpstr>Streamline</vt:lpstr>
      <vt:lpstr>Sociology  Course Code (SS 2005)</vt:lpstr>
      <vt:lpstr>SOCIETY AND THE INDIVIDUAL</vt:lpstr>
      <vt:lpstr>SOCIETY AS DEFINED BY DIFFERENT SOCIOLOGISTS</vt:lpstr>
      <vt:lpstr>PowerPoint Presentation</vt:lpstr>
      <vt:lpstr>SOCIETY AND THE INDIVIDUAL</vt:lpstr>
      <vt:lpstr>ELEMENTS OF CUTURE:-</vt:lpstr>
      <vt:lpstr>SOCIAL CONTROL</vt:lpstr>
      <vt:lpstr>TYPES OF CUTURE:-</vt:lpstr>
      <vt:lpstr>Culture (Important Concepts)</vt:lpstr>
      <vt:lpstr>Culture (Important Concepts) Contd…</vt:lpstr>
      <vt:lpstr>Causes of Cultural Change</vt:lpstr>
      <vt:lpstr>Individual Assignment: No. 1</vt:lpstr>
      <vt:lpstr>Q&amp;A Session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Sociology  Course Code (SS 2005)</dc:title>
  <dc:creator>Zeeshan</dc:creator>
  <cp:lastModifiedBy>Zeeshan</cp:lastModifiedBy>
  <cp:revision>45</cp:revision>
  <dcterms:modified xsi:type="dcterms:W3CDTF">2024-02-04T13:38:57Z</dcterms:modified>
</cp:coreProperties>
</file>